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49C4C-CA16-4D11-BB81-8D0F26143119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54776-9F36-41F8-82B7-44D59C78F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353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49C4C-CA16-4D11-BB81-8D0F26143119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54776-9F36-41F8-82B7-44D59C78F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503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49C4C-CA16-4D11-BB81-8D0F26143119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54776-9F36-41F8-82B7-44D59C78F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6267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49C4C-CA16-4D11-BB81-8D0F26143119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54776-9F36-41F8-82B7-44D59C78F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8350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49C4C-CA16-4D11-BB81-8D0F26143119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54776-9F36-41F8-82B7-44D59C78F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651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49C4C-CA16-4D11-BB81-8D0F26143119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54776-9F36-41F8-82B7-44D59C78F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0047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49C4C-CA16-4D11-BB81-8D0F26143119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54776-9F36-41F8-82B7-44D59C78F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7386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49C4C-CA16-4D11-BB81-8D0F26143119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54776-9F36-41F8-82B7-44D59C78F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2615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49C4C-CA16-4D11-BB81-8D0F26143119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54776-9F36-41F8-82B7-44D59C78F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4691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49C4C-CA16-4D11-BB81-8D0F26143119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54776-9F36-41F8-82B7-44D59C78F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7624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49C4C-CA16-4D11-BB81-8D0F26143119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54776-9F36-41F8-82B7-44D59C78F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7765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49C4C-CA16-4D11-BB81-8D0F26143119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A54776-9F36-41F8-82B7-44D59C78F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6526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251520" y="188640"/>
            <a:ext cx="3670176" cy="604783"/>
          </a:xfrm>
          <a:prstGeom prst="rect">
            <a:avLst/>
          </a:prstGeom>
          <a:solidFill>
            <a:schemeClr val="bg1"/>
          </a:solidFill>
          <a:ln w="57150" cmpd="sng">
            <a:solidFill>
              <a:schemeClr val="tx2">
                <a:lumMod val="50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err="1" smtClean="0">
                <a:latin typeface="Matura MT Script Capitals"/>
                <a:cs typeface="Matura MT Script Capitals"/>
              </a:rPr>
              <a:t>Verbos</a:t>
            </a:r>
            <a:r>
              <a:rPr lang="en-US" sz="3200" dirty="0" smtClean="0">
                <a:latin typeface="Matura MT Script Capitals"/>
                <a:cs typeface="Matura MT Script Capitals"/>
              </a:rPr>
              <a:t> </a:t>
            </a:r>
            <a:r>
              <a:rPr lang="en-US" sz="3200" dirty="0" err="1" smtClean="0">
                <a:latin typeface="Matura MT Script Capitals"/>
                <a:cs typeface="Matura MT Script Capitals"/>
              </a:rPr>
              <a:t>Rockstars</a:t>
            </a:r>
            <a:endParaRPr lang="en-US" sz="3200" dirty="0">
              <a:latin typeface="Matura MT Script Capitals"/>
              <a:cs typeface="Matura MT Script Capital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3860" y="1052736"/>
            <a:ext cx="396044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latin typeface="Comic Sans MS" panose="030F0702030302020204" pitchFamily="66" charset="0"/>
              </a:rPr>
              <a:t>Conjugate the verbs into the correct forms of </a:t>
            </a:r>
            <a:r>
              <a:rPr lang="en-GB" sz="1200" smtClean="0">
                <a:latin typeface="Comic Sans MS" panose="030F0702030302020204" pitchFamily="66" charset="0"/>
              </a:rPr>
              <a:t>the IMPERFECT </a:t>
            </a:r>
            <a:r>
              <a:rPr lang="en-GB" sz="1200" dirty="0" smtClean="0">
                <a:latin typeface="Comic Sans MS" panose="030F0702030302020204" pitchFamily="66" charset="0"/>
              </a:rPr>
              <a:t>tense.</a:t>
            </a:r>
          </a:p>
          <a:p>
            <a:endParaRPr lang="en-GB" sz="1200" dirty="0">
              <a:latin typeface="Comic Sans MS" panose="030F0702030302020204" pitchFamily="66" charset="0"/>
            </a:endParaRPr>
          </a:p>
          <a:p>
            <a:r>
              <a:rPr lang="en-GB" sz="1200" dirty="0" smtClean="0">
                <a:latin typeface="Comic Sans MS" panose="030F0702030302020204" pitchFamily="66" charset="0"/>
              </a:rPr>
              <a:t>E.g. </a:t>
            </a:r>
            <a:r>
              <a:rPr lang="en-GB" sz="1200" dirty="0" err="1" smtClean="0">
                <a:latin typeface="Comic Sans MS" panose="030F0702030302020204" pitchFamily="66" charset="0"/>
              </a:rPr>
              <a:t>hablar</a:t>
            </a:r>
            <a:r>
              <a:rPr lang="en-GB" sz="1200" dirty="0" smtClean="0">
                <a:latin typeface="Comic Sans MS" panose="030F0702030302020204" pitchFamily="66" charset="0"/>
              </a:rPr>
              <a:t> (I) </a:t>
            </a:r>
            <a:r>
              <a:rPr lang="en-GB" sz="1200" smtClean="0">
                <a:latin typeface="Comic Sans MS" panose="030F0702030302020204" pitchFamily="66" charset="0"/>
              </a:rPr>
              <a:t>= hablaba</a:t>
            </a:r>
            <a:endParaRPr lang="en-GB" sz="1200" dirty="0" smtClean="0">
              <a:latin typeface="Comic Sans MS" panose="030F0702030302020204" pitchFamily="66" charset="0"/>
            </a:endParaRPr>
          </a:p>
          <a:p>
            <a:endParaRPr lang="en-GB" sz="1200" dirty="0">
              <a:latin typeface="Comic Sans MS" panose="030F0702030302020204" pitchFamily="66" charset="0"/>
            </a:endParaRPr>
          </a:p>
          <a:p>
            <a:pPr marL="228600" indent="-228600">
              <a:buAutoNum type="arabicPeriod"/>
            </a:pPr>
            <a:r>
              <a:rPr lang="en-GB" sz="1200" dirty="0" err="1" smtClean="0">
                <a:latin typeface="Comic Sans MS" panose="030F0702030302020204" pitchFamily="66" charset="0"/>
              </a:rPr>
              <a:t>escuchar</a:t>
            </a:r>
            <a:r>
              <a:rPr lang="en-GB" sz="1200" dirty="0" smtClean="0">
                <a:latin typeface="Comic Sans MS" panose="030F0702030302020204" pitchFamily="66" charset="0"/>
              </a:rPr>
              <a:t> (I)      _________</a:t>
            </a:r>
          </a:p>
          <a:p>
            <a:pPr marL="228600" indent="-228600">
              <a:buAutoNum type="arabicPeriod"/>
            </a:pPr>
            <a:r>
              <a:rPr lang="en-GB" sz="1200" smtClean="0">
                <a:latin typeface="Comic Sans MS" panose="030F0702030302020204" pitchFamily="66" charset="0"/>
              </a:rPr>
              <a:t>descansar </a:t>
            </a:r>
            <a:r>
              <a:rPr lang="en-GB" sz="1200" dirty="0" smtClean="0">
                <a:latin typeface="Comic Sans MS" panose="030F0702030302020204" pitchFamily="66" charset="0"/>
              </a:rPr>
              <a:t>(I)        _________</a:t>
            </a:r>
          </a:p>
          <a:p>
            <a:pPr marL="228600" indent="-228600">
              <a:buAutoNum type="arabicPeriod"/>
            </a:pPr>
            <a:r>
              <a:rPr lang="en-GB" sz="1200" dirty="0" err="1" smtClean="0">
                <a:latin typeface="Comic Sans MS" panose="030F0702030302020204" pitchFamily="66" charset="0"/>
              </a:rPr>
              <a:t>cantar</a:t>
            </a:r>
            <a:r>
              <a:rPr lang="en-GB" sz="1200" dirty="0" smtClean="0">
                <a:latin typeface="Comic Sans MS" panose="030F0702030302020204" pitchFamily="66" charset="0"/>
              </a:rPr>
              <a:t> (you (s)) _________</a:t>
            </a:r>
          </a:p>
          <a:p>
            <a:pPr marL="228600" indent="-228600">
              <a:buAutoNum type="arabicPeriod"/>
            </a:pPr>
            <a:r>
              <a:rPr lang="en-GB" sz="1200" dirty="0" err="1" smtClean="0">
                <a:latin typeface="Comic Sans MS" panose="030F0702030302020204" pitchFamily="66" charset="0"/>
              </a:rPr>
              <a:t>trabajar</a:t>
            </a:r>
            <a:r>
              <a:rPr lang="en-GB" sz="1200" dirty="0" smtClean="0">
                <a:latin typeface="Comic Sans MS" panose="030F0702030302020204" pitchFamily="66" charset="0"/>
              </a:rPr>
              <a:t> (we)     _________</a:t>
            </a:r>
          </a:p>
          <a:p>
            <a:pPr marL="228600" indent="-228600">
              <a:buAutoNum type="arabicPeriod"/>
            </a:pPr>
            <a:r>
              <a:rPr lang="en-GB" sz="1200" dirty="0" err="1" smtClean="0">
                <a:latin typeface="Comic Sans MS" panose="030F0702030302020204" pitchFamily="66" charset="0"/>
              </a:rPr>
              <a:t>llevar</a:t>
            </a:r>
            <a:r>
              <a:rPr lang="en-GB" sz="1200" dirty="0" smtClean="0">
                <a:latin typeface="Comic Sans MS" panose="030F0702030302020204" pitchFamily="66" charset="0"/>
              </a:rPr>
              <a:t> (they)       _________</a:t>
            </a:r>
          </a:p>
          <a:p>
            <a:pPr marL="228600" indent="-228600">
              <a:buAutoNum type="arabicPeriod"/>
            </a:pPr>
            <a:r>
              <a:rPr lang="en-GB" sz="1200" dirty="0" err="1" smtClean="0">
                <a:latin typeface="Comic Sans MS" panose="030F0702030302020204" pitchFamily="66" charset="0"/>
              </a:rPr>
              <a:t>llegar</a:t>
            </a:r>
            <a:r>
              <a:rPr lang="en-GB" sz="1200" dirty="0" smtClean="0">
                <a:latin typeface="Comic Sans MS" panose="030F0702030302020204" pitchFamily="66" charset="0"/>
              </a:rPr>
              <a:t> (you (s))   _________</a:t>
            </a:r>
          </a:p>
          <a:p>
            <a:pPr marL="228600" indent="-228600">
              <a:buAutoNum type="arabicPeriod"/>
            </a:pPr>
            <a:r>
              <a:rPr lang="en-GB" sz="1200" dirty="0" err="1" smtClean="0">
                <a:latin typeface="Comic Sans MS" panose="030F0702030302020204" pitchFamily="66" charset="0"/>
              </a:rPr>
              <a:t>correr</a:t>
            </a:r>
            <a:r>
              <a:rPr lang="en-GB" sz="1200" dirty="0" smtClean="0">
                <a:latin typeface="Comic Sans MS" panose="030F0702030302020204" pitchFamily="66" charset="0"/>
              </a:rPr>
              <a:t> (he)         _________</a:t>
            </a:r>
          </a:p>
          <a:p>
            <a:pPr marL="228600" indent="-228600">
              <a:buAutoNum type="arabicPeriod"/>
            </a:pPr>
            <a:r>
              <a:rPr lang="en-GB" sz="1200" err="1" smtClean="0">
                <a:latin typeface="Comic Sans MS" panose="030F0702030302020204" pitchFamily="66" charset="0"/>
              </a:rPr>
              <a:t>llamarse</a:t>
            </a:r>
            <a:r>
              <a:rPr lang="en-GB" sz="1200" smtClean="0">
                <a:latin typeface="Comic Sans MS" panose="030F0702030302020204" pitchFamily="66" charset="0"/>
              </a:rPr>
              <a:t> (she)   </a:t>
            </a:r>
            <a:r>
              <a:rPr lang="en-GB" sz="1200" dirty="0" smtClean="0">
                <a:latin typeface="Comic Sans MS" panose="030F0702030302020204" pitchFamily="66" charset="0"/>
              </a:rPr>
              <a:t>_________</a:t>
            </a:r>
          </a:p>
          <a:p>
            <a:pPr marL="228600" indent="-228600">
              <a:buAutoNum type="arabicPeriod"/>
            </a:pPr>
            <a:r>
              <a:rPr lang="en-GB" sz="1200" dirty="0" err="1" smtClean="0">
                <a:latin typeface="Comic Sans MS" panose="030F0702030302020204" pitchFamily="66" charset="0"/>
              </a:rPr>
              <a:t>gritar</a:t>
            </a:r>
            <a:r>
              <a:rPr lang="en-GB" sz="1200" dirty="0" smtClean="0">
                <a:latin typeface="Comic Sans MS" panose="030F0702030302020204" pitchFamily="66" charset="0"/>
              </a:rPr>
              <a:t> (he)          _________</a:t>
            </a:r>
          </a:p>
          <a:p>
            <a:pPr marL="228600" indent="-228600">
              <a:buAutoNum type="arabicPeriod"/>
            </a:pPr>
            <a:r>
              <a:rPr lang="en-GB" sz="1200" dirty="0" smtClean="0">
                <a:latin typeface="Comic Sans MS" panose="030F0702030302020204" pitchFamily="66" charset="0"/>
              </a:rPr>
              <a:t>leer (she)           _________</a:t>
            </a:r>
          </a:p>
          <a:p>
            <a:pPr marL="228600" indent="-228600">
              <a:buAutoNum type="arabicPeriod"/>
            </a:pPr>
            <a:r>
              <a:rPr lang="en-GB" sz="1200" dirty="0" err="1" smtClean="0">
                <a:latin typeface="Comic Sans MS" panose="030F0702030302020204" pitchFamily="66" charset="0"/>
              </a:rPr>
              <a:t>memorizar</a:t>
            </a:r>
            <a:r>
              <a:rPr lang="en-GB" sz="1200" dirty="0" smtClean="0">
                <a:latin typeface="Comic Sans MS" panose="030F0702030302020204" pitchFamily="66" charset="0"/>
              </a:rPr>
              <a:t> (I)    _________</a:t>
            </a:r>
          </a:p>
          <a:p>
            <a:pPr marL="228600" indent="-228600">
              <a:buAutoNum type="arabicPeriod"/>
            </a:pPr>
            <a:r>
              <a:rPr lang="en-GB" sz="1200" dirty="0" err="1" smtClean="0">
                <a:latin typeface="Comic Sans MS" panose="030F0702030302020204" pitchFamily="66" charset="0"/>
              </a:rPr>
              <a:t>chatear</a:t>
            </a:r>
            <a:r>
              <a:rPr lang="en-GB" sz="1200" dirty="0" smtClean="0">
                <a:latin typeface="Comic Sans MS" panose="030F0702030302020204" pitchFamily="66" charset="0"/>
              </a:rPr>
              <a:t> (we)      _________</a:t>
            </a:r>
          </a:p>
          <a:p>
            <a:pPr marL="228600" indent="-228600">
              <a:buAutoNum type="arabicPeriod"/>
            </a:pPr>
            <a:r>
              <a:rPr lang="en-GB" sz="1200" dirty="0" err="1" smtClean="0">
                <a:latin typeface="Comic Sans MS" panose="030F0702030302020204" pitchFamily="66" charset="0"/>
              </a:rPr>
              <a:t>tomar</a:t>
            </a:r>
            <a:r>
              <a:rPr lang="en-GB" sz="1200" dirty="0" smtClean="0">
                <a:latin typeface="Comic Sans MS" panose="030F0702030302020204" pitchFamily="66" charset="0"/>
              </a:rPr>
              <a:t> (you </a:t>
            </a:r>
            <a:r>
              <a:rPr lang="en-GB" sz="1200" dirty="0" err="1" smtClean="0">
                <a:latin typeface="Comic Sans MS" panose="030F0702030302020204" pitchFamily="66" charset="0"/>
              </a:rPr>
              <a:t>pl</a:t>
            </a:r>
            <a:r>
              <a:rPr lang="en-GB" sz="1200" dirty="0" smtClean="0">
                <a:latin typeface="Comic Sans MS" panose="030F0702030302020204" pitchFamily="66" charset="0"/>
              </a:rPr>
              <a:t>)    _________</a:t>
            </a:r>
          </a:p>
          <a:p>
            <a:pPr marL="228600" indent="-228600">
              <a:buAutoNum type="arabicPeriod"/>
            </a:pPr>
            <a:r>
              <a:rPr lang="en-GB" sz="1200" smtClean="0">
                <a:latin typeface="Comic Sans MS" panose="030F0702030302020204" pitchFamily="66" charset="0"/>
              </a:rPr>
              <a:t>vivir </a:t>
            </a:r>
            <a:r>
              <a:rPr lang="en-GB" sz="1200" dirty="0" smtClean="0">
                <a:latin typeface="Comic Sans MS" panose="030F0702030302020204" pitchFamily="66" charset="0"/>
              </a:rPr>
              <a:t>(they</a:t>
            </a:r>
            <a:r>
              <a:rPr lang="en-GB" sz="1200" smtClean="0">
                <a:latin typeface="Comic Sans MS" panose="030F0702030302020204" pitchFamily="66" charset="0"/>
              </a:rPr>
              <a:t>)         </a:t>
            </a:r>
            <a:r>
              <a:rPr lang="en-GB" sz="1200" dirty="0" smtClean="0">
                <a:latin typeface="Comic Sans MS" panose="030F0702030302020204" pitchFamily="66" charset="0"/>
              </a:rPr>
              <a:t>_________</a:t>
            </a:r>
          </a:p>
          <a:p>
            <a:pPr marL="228600" indent="-228600">
              <a:buAutoNum type="arabicPeriod"/>
            </a:pPr>
            <a:r>
              <a:rPr lang="en-GB" sz="1200" dirty="0" err="1" smtClean="0">
                <a:latin typeface="Comic Sans MS" panose="030F0702030302020204" pitchFamily="66" charset="0"/>
              </a:rPr>
              <a:t>aprender</a:t>
            </a:r>
            <a:r>
              <a:rPr lang="en-GB" sz="1200" dirty="0" smtClean="0">
                <a:latin typeface="Comic Sans MS" panose="030F0702030302020204" pitchFamily="66" charset="0"/>
              </a:rPr>
              <a:t> (we)    _________</a:t>
            </a:r>
          </a:p>
          <a:p>
            <a:pPr marL="228600" indent="-228600">
              <a:buAutoNum type="arabicPeriod"/>
            </a:pPr>
            <a:r>
              <a:rPr lang="en-GB" sz="1200" smtClean="0">
                <a:latin typeface="Comic Sans MS" panose="030F0702030302020204" pitchFamily="66" charset="0"/>
              </a:rPr>
              <a:t>ser (he/she/it)  _________</a:t>
            </a:r>
            <a:endParaRPr lang="en-GB" sz="1200" dirty="0" smtClean="0">
              <a:latin typeface="Comic Sans MS" panose="030F0702030302020204" pitchFamily="66" charset="0"/>
            </a:endParaRPr>
          </a:p>
          <a:p>
            <a:pPr marL="228600" indent="-228600">
              <a:buAutoNum type="arabicPeriod"/>
            </a:pPr>
            <a:r>
              <a:rPr lang="en-GB" sz="1200" dirty="0" err="1" smtClean="0">
                <a:latin typeface="Comic Sans MS" panose="030F0702030302020204" pitchFamily="66" charset="0"/>
              </a:rPr>
              <a:t>hacer</a:t>
            </a:r>
            <a:r>
              <a:rPr lang="en-GB" sz="1200" dirty="0" smtClean="0">
                <a:latin typeface="Comic Sans MS" panose="030F0702030302020204" pitchFamily="66" charset="0"/>
              </a:rPr>
              <a:t> (it)           _________</a:t>
            </a:r>
          </a:p>
          <a:p>
            <a:pPr marL="228600" indent="-228600">
              <a:buAutoNum type="arabicPeriod"/>
            </a:pPr>
            <a:r>
              <a:rPr lang="en-GB" sz="1200" smtClean="0">
                <a:latin typeface="Comic Sans MS" panose="030F0702030302020204" pitchFamily="66" charset="0"/>
              </a:rPr>
              <a:t>tener </a:t>
            </a:r>
            <a:r>
              <a:rPr lang="en-GB" sz="1200" dirty="0" smtClean="0">
                <a:latin typeface="Comic Sans MS" panose="030F0702030302020204" pitchFamily="66" charset="0"/>
              </a:rPr>
              <a:t>(we)          _________</a:t>
            </a:r>
          </a:p>
          <a:p>
            <a:pPr marL="228600" indent="-228600">
              <a:buAutoNum type="arabicPeriod"/>
            </a:pPr>
            <a:r>
              <a:rPr lang="en-GB" sz="1200" smtClean="0">
                <a:latin typeface="Comic Sans MS" panose="030F0702030302020204" pitchFamily="66" charset="0"/>
              </a:rPr>
              <a:t>ir (</a:t>
            </a:r>
            <a:r>
              <a:rPr lang="en-GB" sz="1200">
                <a:latin typeface="Comic Sans MS" panose="030F0702030302020204" pitchFamily="66" charset="0"/>
              </a:rPr>
              <a:t>I</a:t>
            </a:r>
            <a:r>
              <a:rPr lang="en-GB" sz="1200" smtClean="0">
                <a:latin typeface="Comic Sans MS" panose="030F0702030302020204" pitchFamily="66" charset="0"/>
              </a:rPr>
              <a:t>)                  _________</a:t>
            </a:r>
            <a:endParaRPr lang="en-GB" sz="1200" dirty="0" smtClean="0">
              <a:latin typeface="Comic Sans MS" panose="030F0702030302020204" pitchFamily="66" charset="0"/>
            </a:endParaRPr>
          </a:p>
          <a:p>
            <a:pPr marL="228600" indent="-228600">
              <a:buAutoNum type="arabicPeriod"/>
            </a:pPr>
            <a:r>
              <a:rPr lang="en-GB" sz="1200">
                <a:latin typeface="Comic Sans MS" panose="030F0702030302020204" pitchFamily="66" charset="0"/>
              </a:rPr>
              <a:t> </a:t>
            </a:r>
            <a:r>
              <a:rPr lang="en-GB" sz="1200" smtClean="0">
                <a:latin typeface="Comic Sans MS" panose="030F0702030302020204" pitchFamily="66" charset="0"/>
              </a:rPr>
              <a:t>haber (there was)_________</a:t>
            </a:r>
            <a:endParaRPr lang="en-GB" sz="1200" dirty="0" smtClean="0">
              <a:latin typeface="Comic Sans MS" panose="030F0702030302020204" pitchFamily="66" charset="0"/>
            </a:endParaRPr>
          </a:p>
          <a:p>
            <a:pPr marL="228600" indent="-228600">
              <a:buAutoNum type="arabicPeriod"/>
            </a:pPr>
            <a:endParaRPr lang="en-GB" sz="1200" dirty="0">
              <a:latin typeface="Comic Sans MS" panose="030F0702030302020204" pitchFamily="66" charset="0"/>
            </a:endParaRPr>
          </a:p>
          <a:p>
            <a:r>
              <a:rPr lang="en-GB" sz="1200" dirty="0" smtClean="0">
                <a:latin typeface="Comic Sans MS" panose="030F0702030302020204" pitchFamily="66" charset="0"/>
              </a:rPr>
              <a:t>Time taken to complete: _____</a:t>
            </a:r>
          </a:p>
          <a:p>
            <a:endParaRPr lang="en-GB" sz="1200" dirty="0">
              <a:latin typeface="Comic Sans MS" panose="030F0702030302020204" pitchFamily="66" charset="0"/>
            </a:endParaRPr>
          </a:p>
          <a:p>
            <a:r>
              <a:rPr lang="en-GB" sz="1200" dirty="0" smtClean="0">
                <a:latin typeface="Comic Sans MS" panose="030F0702030302020204" pitchFamily="66" charset="0"/>
              </a:rPr>
              <a:t>Target time for next </a:t>
            </a:r>
            <a:r>
              <a:rPr lang="en-GB" sz="1200" dirty="0" err="1" smtClean="0">
                <a:latin typeface="Comic Sans MS" panose="030F0702030302020204" pitchFamily="66" charset="0"/>
              </a:rPr>
              <a:t>Rockstar</a:t>
            </a:r>
            <a:r>
              <a:rPr lang="en-GB" sz="1200" dirty="0" smtClean="0">
                <a:latin typeface="Comic Sans MS" panose="030F0702030302020204" pitchFamily="66" charset="0"/>
              </a:rPr>
              <a:t> session:  ______</a:t>
            </a:r>
          </a:p>
          <a:p>
            <a:endParaRPr lang="en-GB" sz="1200" dirty="0" smtClean="0">
              <a:latin typeface="Comic Sans MS" panose="030F0702030302020204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5800" y="1412776"/>
            <a:ext cx="1161479" cy="8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5220072" y="188639"/>
            <a:ext cx="3670176" cy="604783"/>
          </a:xfrm>
          <a:prstGeom prst="rect">
            <a:avLst/>
          </a:prstGeom>
          <a:solidFill>
            <a:schemeClr val="bg1"/>
          </a:solidFill>
          <a:ln w="57150" cmpd="sng">
            <a:solidFill>
              <a:schemeClr val="tx2">
                <a:lumMod val="50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err="1" smtClean="0">
                <a:latin typeface="Matura MT Script Capitals"/>
                <a:cs typeface="Matura MT Script Capitals"/>
              </a:rPr>
              <a:t>Verbos</a:t>
            </a:r>
            <a:r>
              <a:rPr lang="en-US" sz="3200" dirty="0" smtClean="0">
                <a:latin typeface="Matura MT Script Capitals"/>
                <a:cs typeface="Matura MT Script Capitals"/>
              </a:rPr>
              <a:t> </a:t>
            </a:r>
            <a:r>
              <a:rPr lang="en-US" sz="3200" dirty="0" err="1" smtClean="0">
                <a:latin typeface="Matura MT Script Capitals"/>
                <a:cs typeface="Matura MT Script Capitals"/>
              </a:rPr>
              <a:t>Rockstars</a:t>
            </a:r>
            <a:endParaRPr lang="en-US" sz="3200" dirty="0">
              <a:latin typeface="Matura MT Script Capitals"/>
              <a:cs typeface="Matura MT Script Capitals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8769" y="1268760"/>
            <a:ext cx="1161479" cy="8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5158605" y="980728"/>
            <a:ext cx="396044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latin typeface="Comic Sans MS" panose="030F0702030302020204" pitchFamily="66" charset="0"/>
              </a:rPr>
              <a:t>Conjugate the verbs into the correct forms of </a:t>
            </a:r>
            <a:r>
              <a:rPr lang="en-GB" sz="1200" smtClean="0">
                <a:latin typeface="Comic Sans MS" panose="030F0702030302020204" pitchFamily="66" charset="0"/>
              </a:rPr>
              <a:t>the IMPERFECT </a:t>
            </a:r>
            <a:r>
              <a:rPr lang="en-GB" sz="1200" dirty="0" smtClean="0">
                <a:latin typeface="Comic Sans MS" panose="030F0702030302020204" pitchFamily="66" charset="0"/>
              </a:rPr>
              <a:t>tense.</a:t>
            </a:r>
          </a:p>
          <a:p>
            <a:endParaRPr lang="en-GB" sz="1200" dirty="0">
              <a:latin typeface="Comic Sans MS" panose="030F0702030302020204" pitchFamily="66" charset="0"/>
            </a:endParaRPr>
          </a:p>
          <a:p>
            <a:r>
              <a:rPr lang="en-GB" sz="1200" dirty="0" smtClean="0">
                <a:latin typeface="Comic Sans MS" panose="030F0702030302020204" pitchFamily="66" charset="0"/>
              </a:rPr>
              <a:t>E.g. </a:t>
            </a:r>
            <a:r>
              <a:rPr lang="en-GB" sz="1200" dirty="0" err="1" smtClean="0">
                <a:latin typeface="Comic Sans MS" panose="030F0702030302020204" pitchFamily="66" charset="0"/>
              </a:rPr>
              <a:t>hablar</a:t>
            </a:r>
            <a:r>
              <a:rPr lang="en-GB" sz="1200" dirty="0" smtClean="0">
                <a:latin typeface="Comic Sans MS" panose="030F0702030302020204" pitchFamily="66" charset="0"/>
              </a:rPr>
              <a:t> (I) </a:t>
            </a:r>
            <a:r>
              <a:rPr lang="en-GB" sz="1200" smtClean="0">
                <a:latin typeface="Comic Sans MS" panose="030F0702030302020204" pitchFamily="66" charset="0"/>
              </a:rPr>
              <a:t>= hablaba</a:t>
            </a:r>
            <a:endParaRPr lang="en-GB" sz="1200" dirty="0" smtClean="0">
              <a:latin typeface="Comic Sans MS" panose="030F0702030302020204" pitchFamily="66" charset="0"/>
            </a:endParaRPr>
          </a:p>
          <a:p>
            <a:endParaRPr lang="en-GB" sz="1200" dirty="0">
              <a:latin typeface="Comic Sans MS" panose="030F0702030302020204" pitchFamily="66" charset="0"/>
            </a:endParaRPr>
          </a:p>
          <a:p>
            <a:pPr marL="228600" indent="-228600">
              <a:buAutoNum type="arabicPeriod"/>
            </a:pPr>
            <a:r>
              <a:rPr lang="en-GB" sz="1200" dirty="0" err="1" smtClean="0">
                <a:latin typeface="Comic Sans MS" panose="030F0702030302020204" pitchFamily="66" charset="0"/>
              </a:rPr>
              <a:t>escuchar</a:t>
            </a:r>
            <a:r>
              <a:rPr lang="en-GB" sz="1200" dirty="0" smtClean="0">
                <a:latin typeface="Comic Sans MS" panose="030F0702030302020204" pitchFamily="66" charset="0"/>
              </a:rPr>
              <a:t> (I)      _________</a:t>
            </a:r>
          </a:p>
          <a:p>
            <a:pPr marL="228600" indent="-228600">
              <a:buAutoNum type="arabicPeriod"/>
            </a:pPr>
            <a:r>
              <a:rPr lang="en-GB" sz="1200" smtClean="0">
                <a:latin typeface="Comic Sans MS" panose="030F0702030302020204" pitchFamily="66" charset="0"/>
              </a:rPr>
              <a:t>descansar </a:t>
            </a:r>
            <a:r>
              <a:rPr lang="en-GB" sz="1200" dirty="0" smtClean="0">
                <a:latin typeface="Comic Sans MS" panose="030F0702030302020204" pitchFamily="66" charset="0"/>
              </a:rPr>
              <a:t>(I)        _________</a:t>
            </a:r>
          </a:p>
          <a:p>
            <a:pPr marL="228600" indent="-228600">
              <a:buAutoNum type="arabicPeriod"/>
            </a:pPr>
            <a:r>
              <a:rPr lang="en-GB" sz="1200" dirty="0" err="1" smtClean="0">
                <a:latin typeface="Comic Sans MS" panose="030F0702030302020204" pitchFamily="66" charset="0"/>
              </a:rPr>
              <a:t>cantar</a:t>
            </a:r>
            <a:r>
              <a:rPr lang="en-GB" sz="1200" dirty="0" smtClean="0">
                <a:latin typeface="Comic Sans MS" panose="030F0702030302020204" pitchFamily="66" charset="0"/>
              </a:rPr>
              <a:t> (you (s)) _________</a:t>
            </a:r>
          </a:p>
          <a:p>
            <a:pPr marL="228600" indent="-228600">
              <a:buAutoNum type="arabicPeriod"/>
            </a:pPr>
            <a:r>
              <a:rPr lang="en-GB" sz="1200" dirty="0" err="1" smtClean="0">
                <a:latin typeface="Comic Sans MS" panose="030F0702030302020204" pitchFamily="66" charset="0"/>
              </a:rPr>
              <a:t>trabajar</a:t>
            </a:r>
            <a:r>
              <a:rPr lang="en-GB" sz="1200" dirty="0" smtClean="0">
                <a:latin typeface="Comic Sans MS" panose="030F0702030302020204" pitchFamily="66" charset="0"/>
              </a:rPr>
              <a:t> (we)     _________</a:t>
            </a:r>
          </a:p>
          <a:p>
            <a:pPr marL="228600" indent="-228600">
              <a:buAutoNum type="arabicPeriod"/>
            </a:pPr>
            <a:r>
              <a:rPr lang="en-GB" sz="1200" dirty="0" err="1" smtClean="0">
                <a:latin typeface="Comic Sans MS" panose="030F0702030302020204" pitchFamily="66" charset="0"/>
              </a:rPr>
              <a:t>llevar</a:t>
            </a:r>
            <a:r>
              <a:rPr lang="en-GB" sz="1200" dirty="0" smtClean="0">
                <a:latin typeface="Comic Sans MS" panose="030F0702030302020204" pitchFamily="66" charset="0"/>
              </a:rPr>
              <a:t> (they)       _________</a:t>
            </a:r>
          </a:p>
          <a:p>
            <a:pPr marL="228600" indent="-228600">
              <a:buAutoNum type="arabicPeriod"/>
            </a:pPr>
            <a:r>
              <a:rPr lang="en-GB" sz="1200" dirty="0" err="1" smtClean="0">
                <a:latin typeface="Comic Sans MS" panose="030F0702030302020204" pitchFamily="66" charset="0"/>
              </a:rPr>
              <a:t>llegar</a:t>
            </a:r>
            <a:r>
              <a:rPr lang="en-GB" sz="1200" dirty="0" smtClean="0">
                <a:latin typeface="Comic Sans MS" panose="030F0702030302020204" pitchFamily="66" charset="0"/>
              </a:rPr>
              <a:t> (you (s))   _________</a:t>
            </a:r>
          </a:p>
          <a:p>
            <a:pPr marL="228600" indent="-228600">
              <a:buAutoNum type="arabicPeriod"/>
            </a:pPr>
            <a:r>
              <a:rPr lang="en-GB" sz="1200" dirty="0" err="1" smtClean="0">
                <a:latin typeface="Comic Sans MS" panose="030F0702030302020204" pitchFamily="66" charset="0"/>
              </a:rPr>
              <a:t>correr</a:t>
            </a:r>
            <a:r>
              <a:rPr lang="en-GB" sz="1200" dirty="0" smtClean="0">
                <a:latin typeface="Comic Sans MS" panose="030F0702030302020204" pitchFamily="66" charset="0"/>
              </a:rPr>
              <a:t> (he)         _________</a:t>
            </a:r>
          </a:p>
          <a:p>
            <a:pPr marL="228600" indent="-228600">
              <a:buAutoNum type="arabicPeriod"/>
            </a:pPr>
            <a:r>
              <a:rPr lang="en-GB" sz="1200" err="1" smtClean="0">
                <a:latin typeface="Comic Sans MS" panose="030F0702030302020204" pitchFamily="66" charset="0"/>
              </a:rPr>
              <a:t>llamarse</a:t>
            </a:r>
            <a:r>
              <a:rPr lang="en-GB" sz="1200" smtClean="0">
                <a:latin typeface="Comic Sans MS" panose="030F0702030302020204" pitchFamily="66" charset="0"/>
              </a:rPr>
              <a:t> (she)   </a:t>
            </a:r>
            <a:r>
              <a:rPr lang="en-GB" sz="1200" dirty="0" smtClean="0">
                <a:latin typeface="Comic Sans MS" panose="030F0702030302020204" pitchFamily="66" charset="0"/>
              </a:rPr>
              <a:t>_________</a:t>
            </a:r>
          </a:p>
          <a:p>
            <a:pPr marL="228600" indent="-228600">
              <a:buAutoNum type="arabicPeriod"/>
            </a:pPr>
            <a:r>
              <a:rPr lang="en-GB" sz="1200" dirty="0" err="1" smtClean="0">
                <a:latin typeface="Comic Sans MS" panose="030F0702030302020204" pitchFamily="66" charset="0"/>
              </a:rPr>
              <a:t>gritar</a:t>
            </a:r>
            <a:r>
              <a:rPr lang="en-GB" sz="1200" dirty="0" smtClean="0">
                <a:latin typeface="Comic Sans MS" panose="030F0702030302020204" pitchFamily="66" charset="0"/>
              </a:rPr>
              <a:t> (he)          _________</a:t>
            </a:r>
          </a:p>
          <a:p>
            <a:pPr marL="228600" indent="-228600">
              <a:buAutoNum type="arabicPeriod"/>
            </a:pPr>
            <a:r>
              <a:rPr lang="en-GB" sz="1200" dirty="0" smtClean="0">
                <a:latin typeface="Comic Sans MS" panose="030F0702030302020204" pitchFamily="66" charset="0"/>
              </a:rPr>
              <a:t>leer (she)           _________</a:t>
            </a:r>
          </a:p>
          <a:p>
            <a:pPr marL="228600" indent="-228600">
              <a:buAutoNum type="arabicPeriod"/>
            </a:pPr>
            <a:r>
              <a:rPr lang="en-GB" sz="1200" dirty="0" err="1" smtClean="0">
                <a:latin typeface="Comic Sans MS" panose="030F0702030302020204" pitchFamily="66" charset="0"/>
              </a:rPr>
              <a:t>memorizar</a:t>
            </a:r>
            <a:r>
              <a:rPr lang="en-GB" sz="1200" dirty="0" smtClean="0">
                <a:latin typeface="Comic Sans MS" panose="030F0702030302020204" pitchFamily="66" charset="0"/>
              </a:rPr>
              <a:t> (I)    _________</a:t>
            </a:r>
          </a:p>
          <a:p>
            <a:pPr marL="228600" indent="-228600">
              <a:buAutoNum type="arabicPeriod"/>
            </a:pPr>
            <a:r>
              <a:rPr lang="en-GB" sz="1200" dirty="0" err="1" smtClean="0">
                <a:latin typeface="Comic Sans MS" panose="030F0702030302020204" pitchFamily="66" charset="0"/>
              </a:rPr>
              <a:t>chatear</a:t>
            </a:r>
            <a:r>
              <a:rPr lang="en-GB" sz="1200" dirty="0" smtClean="0">
                <a:latin typeface="Comic Sans MS" panose="030F0702030302020204" pitchFamily="66" charset="0"/>
              </a:rPr>
              <a:t> (we)      _________</a:t>
            </a:r>
          </a:p>
          <a:p>
            <a:pPr marL="228600" indent="-228600">
              <a:buAutoNum type="arabicPeriod"/>
            </a:pPr>
            <a:r>
              <a:rPr lang="en-GB" sz="1200" dirty="0" err="1" smtClean="0">
                <a:latin typeface="Comic Sans MS" panose="030F0702030302020204" pitchFamily="66" charset="0"/>
              </a:rPr>
              <a:t>tomar</a:t>
            </a:r>
            <a:r>
              <a:rPr lang="en-GB" sz="1200" dirty="0" smtClean="0">
                <a:latin typeface="Comic Sans MS" panose="030F0702030302020204" pitchFamily="66" charset="0"/>
              </a:rPr>
              <a:t> (you </a:t>
            </a:r>
            <a:r>
              <a:rPr lang="en-GB" sz="1200" dirty="0" err="1" smtClean="0">
                <a:latin typeface="Comic Sans MS" panose="030F0702030302020204" pitchFamily="66" charset="0"/>
              </a:rPr>
              <a:t>pl</a:t>
            </a:r>
            <a:r>
              <a:rPr lang="en-GB" sz="1200" dirty="0" smtClean="0">
                <a:latin typeface="Comic Sans MS" panose="030F0702030302020204" pitchFamily="66" charset="0"/>
              </a:rPr>
              <a:t>)    _________</a:t>
            </a:r>
          </a:p>
          <a:p>
            <a:pPr marL="228600" indent="-228600">
              <a:buAutoNum type="arabicPeriod"/>
            </a:pPr>
            <a:r>
              <a:rPr lang="en-GB" sz="1200" smtClean="0">
                <a:latin typeface="Comic Sans MS" panose="030F0702030302020204" pitchFamily="66" charset="0"/>
              </a:rPr>
              <a:t>vivir </a:t>
            </a:r>
            <a:r>
              <a:rPr lang="en-GB" sz="1200" dirty="0" smtClean="0">
                <a:latin typeface="Comic Sans MS" panose="030F0702030302020204" pitchFamily="66" charset="0"/>
              </a:rPr>
              <a:t>(they</a:t>
            </a:r>
            <a:r>
              <a:rPr lang="en-GB" sz="1200" smtClean="0">
                <a:latin typeface="Comic Sans MS" panose="030F0702030302020204" pitchFamily="66" charset="0"/>
              </a:rPr>
              <a:t>)         </a:t>
            </a:r>
            <a:r>
              <a:rPr lang="en-GB" sz="1200" dirty="0" smtClean="0">
                <a:latin typeface="Comic Sans MS" panose="030F0702030302020204" pitchFamily="66" charset="0"/>
              </a:rPr>
              <a:t>_________</a:t>
            </a:r>
          </a:p>
          <a:p>
            <a:pPr marL="228600" indent="-228600">
              <a:buAutoNum type="arabicPeriod"/>
            </a:pPr>
            <a:r>
              <a:rPr lang="en-GB" sz="1200" dirty="0" err="1" smtClean="0">
                <a:latin typeface="Comic Sans MS" panose="030F0702030302020204" pitchFamily="66" charset="0"/>
              </a:rPr>
              <a:t>aprender</a:t>
            </a:r>
            <a:r>
              <a:rPr lang="en-GB" sz="1200" dirty="0" smtClean="0">
                <a:latin typeface="Comic Sans MS" panose="030F0702030302020204" pitchFamily="66" charset="0"/>
              </a:rPr>
              <a:t> (we)    _________</a:t>
            </a:r>
          </a:p>
          <a:p>
            <a:pPr marL="228600" indent="-228600">
              <a:buAutoNum type="arabicPeriod"/>
            </a:pPr>
            <a:r>
              <a:rPr lang="en-GB" sz="1200" smtClean="0">
                <a:latin typeface="Comic Sans MS" panose="030F0702030302020204" pitchFamily="66" charset="0"/>
              </a:rPr>
              <a:t>ser (he/she/it)  _________</a:t>
            </a:r>
            <a:endParaRPr lang="en-GB" sz="1200" dirty="0" smtClean="0">
              <a:latin typeface="Comic Sans MS" panose="030F0702030302020204" pitchFamily="66" charset="0"/>
            </a:endParaRPr>
          </a:p>
          <a:p>
            <a:pPr marL="228600" indent="-228600">
              <a:buAutoNum type="arabicPeriod"/>
            </a:pPr>
            <a:r>
              <a:rPr lang="en-GB" sz="1200" dirty="0" err="1" smtClean="0">
                <a:latin typeface="Comic Sans MS" panose="030F0702030302020204" pitchFamily="66" charset="0"/>
              </a:rPr>
              <a:t>hacer</a:t>
            </a:r>
            <a:r>
              <a:rPr lang="en-GB" sz="1200" dirty="0" smtClean="0">
                <a:latin typeface="Comic Sans MS" panose="030F0702030302020204" pitchFamily="66" charset="0"/>
              </a:rPr>
              <a:t> (it)           _________</a:t>
            </a:r>
          </a:p>
          <a:p>
            <a:pPr marL="228600" indent="-228600">
              <a:buAutoNum type="arabicPeriod"/>
            </a:pPr>
            <a:r>
              <a:rPr lang="en-GB" sz="1200" smtClean="0">
                <a:latin typeface="Comic Sans MS" panose="030F0702030302020204" pitchFamily="66" charset="0"/>
              </a:rPr>
              <a:t>tener </a:t>
            </a:r>
            <a:r>
              <a:rPr lang="en-GB" sz="1200" dirty="0" smtClean="0">
                <a:latin typeface="Comic Sans MS" panose="030F0702030302020204" pitchFamily="66" charset="0"/>
              </a:rPr>
              <a:t>(we)          _________</a:t>
            </a:r>
          </a:p>
          <a:p>
            <a:pPr marL="228600" indent="-228600">
              <a:buAutoNum type="arabicPeriod"/>
            </a:pPr>
            <a:r>
              <a:rPr lang="en-GB" sz="1200" smtClean="0">
                <a:latin typeface="Comic Sans MS" panose="030F0702030302020204" pitchFamily="66" charset="0"/>
              </a:rPr>
              <a:t>ir (</a:t>
            </a:r>
            <a:r>
              <a:rPr lang="en-GB" sz="1200">
                <a:latin typeface="Comic Sans MS" panose="030F0702030302020204" pitchFamily="66" charset="0"/>
              </a:rPr>
              <a:t>I</a:t>
            </a:r>
            <a:r>
              <a:rPr lang="en-GB" sz="1200" smtClean="0">
                <a:latin typeface="Comic Sans MS" panose="030F0702030302020204" pitchFamily="66" charset="0"/>
              </a:rPr>
              <a:t>)                  _________</a:t>
            </a:r>
            <a:endParaRPr lang="en-GB" sz="1200" dirty="0" smtClean="0">
              <a:latin typeface="Comic Sans MS" panose="030F0702030302020204" pitchFamily="66" charset="0"/>
            </a:endParaRPr>
          </a:p>
          <a:p>
            <a:pPr marL="228600" indent="-228600">
              <a:buAutoNum type="arabicPeriod"/>
            </a:pPr>
            <a:r>
              <a:rPr lang="en-GB" sz="1200">
                <a:latin typeface="Comic Sans MS" panose="030F0702030302020204" pitchFamily="66" charset="0"/>
              </a:rPr>
              <a:t> </a:t>
            </a:r>
            <a:r>
              <a:rPr lang="en-GB" sz="1200" smtClean="0">
                <a:latin typeface="Comic Sans MS" panose="030F0702030302020204" pitchFamily="66" charset="0"/>
              </a:rPr>
              <a:t>haber (there was)_________</a:t>
            </a:r>
            <a:endParaRPr lang="en-GB" sz="1200" dirty="0" smtClean="0">
              <a:latin typeface="Comic Sans MS" panose="030F0702030302020204" pitchFamily="66" charset="0"/>
            </a:endParaRPr>
          </a:p>
          <a:p>
            <a:pPr marL="228600" indent="-228600">
              <a:buAutoNum type="arabicPeriod"/>
            </a:pPr>
            <a:endParaRPr lang="en-GB" sz="1200" dirty="0">
              <a:latin typeface="Comic Sans MS" panose="030F0702030302020204" pitchFamily="66" charset="0"/>
            </a:endParaRPr>
          </a:p>
          <a:p>
            <a:r>
              <a:rPr lang="en-GB" sz="1200" dirty="0" smtClean="0">
                <a:latin typeface="Comic Sans MS" panose="030F0702030302020204" pitchFamily="66" charset="0"/>
              </a:rPr>
              <a:t>Time taken to complete: _____</a:t>
            </a:r>
          </a:p>
          <a:p>
            <a:endParaRPr lang="en-GB" sz="1200" dirty="0">
              <a:latin typeface="Comic Sans MS" panose="030F0702030302020204" pitchFamily="66" charset="0"/>
            </a:endParaRPr>
          </a:p>
          <a:p>
            <a:r>
              <a:rPr lang="en-GB" sz="1200" dirty="0" smtClean="0">
                <a:latin typeface="Comic Sans MS" panose="030F0702030302020204" pitchFamily="66" charset="0"/>
              </a:rPr>
              <a:t>Target time for next </a:t>
            </a:r>
            <a:r>
              <a:rPr lang="en-GB" sz="1200" dirty="0" err="1" smtClean="0">
                <a:latin typeface="Comic Sans MS" panose="030F0702030302020204" pitchFamily="66" charset="0"/>
              </a:rPr>
              <a:t>Rockstar</a:t>
            </a:r>
            <a:r>
              <a:rPr lang="en-GB" sz="1200" dirty="0" smtClean="0">
                <a:latin typeface="Comic Sans MS" panose="030F0702030302020204" pitchFamily="66" charset="0"/>
              </a:rPr>
              <a:t> session:  ______</a:t>
            </a:r>
          </a:p>
          <a:p>
            <a:endParaRPr lang="en-GB" sz="1200" dirty="0" smtClean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8090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284</Words>
  <Application>Microsoft Office PowerPoint</Application>
  <PresentationFormat>On-screen Show (4:3)</PresentationFormat>
  <Paragraphs>58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Comic Sans MS</vt:lpstr>
      <vt:lpstr>Matura MT Script Capitals</vt:lpstr>
      <vt:lpstr>Office Theme</vt:lpstr>
      <vt:lpstr>PowerPoint Presentation</vt:lpstr>
    </vt:vector>
  </TitlesOfParts>
  <Company>Marjon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B. Nicholas</cp:lastModifiedBy>
  <cp:revision>4</cp:revision>
  <dcterms:created xsi:type="dcterms:W3CDTF">2017-05-02T16:57:00Z</dcterms:created>
  <dcterms:modified xsi:type="dcterms:W3CDTF">2020-03-24T10:00:50Z</dcterms:modified>
</cp:coreProperties>
</file>